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Pietro Colombo"/>
  <p:cmAuthor clrIdx="1" id="1" initials="" lastIdx="3" name="Marco Fagioli"/>
  <p:cmAuthor clrIdx="2" id="2" initials="" lastIdx="2" name="Carlo Radic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2-05T16:45:37.499">
    <p:pos x="6000" y="0"/>
    <p:text>mi fa cagare cosi</p:text>
  </p:cm>
  <p:cm authorId="0" idx="2" dt="2020-02-05T10:02:34.928">
    <p:pos x="6000" y="0"/>
    <p:text>certo marco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0-02-06T12:35:12.057">
    <p:pos x="6000" y="0"/>
    <p:text>Non mi convince dire pseudo casuale</p:text>
  </p:cm>
  <p:cm authorId="0" idx="3" dt="2020-02-06T09:19:08.145">
    <p:pos x="6000" y="0"/>
    <p:text>togliamolo lasciamo diversi modelli</p:text>
  </p:cm>
  <p:cm authorId="1" idx="2" dt="2020-02-06T09:23:03.030">
    <p:pos x="6000" y="0"/>
    <p:text>Ho cambiato ditemi se è ok</p:text>
  </p:cm>
  <p:cm authorId="0" idx="4" dt="2020-02-06T09:44:39.315">
    <p:pos x="6000" y="0"/>
    <p:text>ok</p:text>
  </p:cm>
  <p:cm authorId="2" idx="1" dt="2020-02-06T12:21:48.764">
    <p:pos x="6000" y="0"/>
    <p:text>(pseudo casuale l'abbiamo messo nella relazione)</p:text>
  </p:cm>
  <p:cm authorId="2" idx="2" dt="2020-02-06T12:22:02.028">
    <p:pos x="6000" y="0"/>
    <p:text>io l'ho messo per quello forse è stato usato qu</p:text>
  </p:cm>
  <p:cm authorId="1" idx="3" dt="2020-02-06T12:35:12.057">
    <p:pos x="6000" y="0"/>
    <p:text>E lo so però appunto non mi piaceva dirlo, ho tolto e messo altro così che non sia evidente la cosa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0-02-05T10:05:56.177">
    <p:pos x="6000" y="0"/>
    <p:text>teniamola e mettiamola invisibile nel caso ci chiedano qualcosa la facciamo vedere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e992d0e3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e992d0e3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Hyperopt include un metodo di ricerca più sofisticato delle semplici grid search e random search, chiamato Tree-structured Parzen Estimator (TPE), che cerca dinamicamente di ridurre lo spazio dove ricercare le soluzioni ottimali per massimizzare il numero di chiamate alla funzione.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Random 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Tree of Parzen Estimators (TPE)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Adaptive TPE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Hyperopt has been designed to accommodate Bayesian optimization algorithms based on Gaussian processes and regression trees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ddc6900f2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ddc6900f2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e8f2684d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e8f2684d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resistente agli outliers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dc6900f2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dc6900f2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iniziare a parlare dei dataset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ddc6900f2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ddc6900f2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e992d0e3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e992d0e3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Hyperopt include un metodo di ricerca più sofisticato delle semplici grid search e random search, chiamato Tree-structured Parzen Estimator (TPE), che cerca dinamicamente di ridurre lo spazio dove ricercare le soluzioni ottimali per massimizzare il numero di chiamate alla funzione.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Random 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Tree of Parzen Estimators (TPE)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Adaptive TPE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Hyperopt has been designed to accommodate Bayesian optimization algorithms based on Gaussian processes and regression trees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e8f2684d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e8f2684d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ddc6900f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ddc6900f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ddc6900f2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ddc6900f2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e8f2684d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e8f2684d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e8f2684d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e8f2684d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ddc6900f2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ddc6900f2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L’idea è integrare il dataset con nuovi dati: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OSM ci dice la lunghezza del percorso, il numero di turn del percorso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e992d0e3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e992d0e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e8f2684d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e8f2684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e8f2684d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e8f2684d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119703" y="15240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idx="1" type="subTitle"/>
          </p:nvPr>
        </p:nvSpPr>
        <p:spPr>
          <a:xfrm>
            <a:off x="824000" y="34439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type="ctrTitle"/>
          </p:nvPr>
        </p:nvSpPr>
        <p:spPr>
          <a:xfrm>
            <a:off x="824000" y="1543175"/>
            <a:ext cx="4255500" cy="21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12299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3093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685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idx="1" type="body"/>
          </p:nvPr>
        </p:nvSpPr>
        <p:spPr>
          <a:xfrm>
            <a:off x="1303800" y="16852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2" type="body"/>
          </p:nvPr>
        </p:nvSpPr>
        <p:spPr>
          <a:xfrm>
            <a:off x="4903650" y="16852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98" name="Google Shape;98;p5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4" name="Google Shape;104;p6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314575"/>
            <a:ext cx="4255500" cy="21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/>
              <a:t>Previsione della durata delle corse dei taxi con </a:t>
            </a:r>
            <a:r>
              <a:rPr lang="it" sz="2600"/>
              <a:t>approccio basato su deep learning</a:t>
            </a:r>
            <a:endParaRPr sz="26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4439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Advanced 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Pietro Colombo</a:t>
            </a:r>
            <a:r>
              <a:rPr lang="it"/>
              <a:t> 	</a:t>
            </a:r>
            <a:r>
              <a:rPr lang="it"/>
              <a:t>793679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Marco Fagioli 	</a:t>
            </a:r>
            <a:r>
              <a:rPr lang="it"/>
              <a:t> 	</a:t>
            </a:r>
            <a:r>
              <a:rPr lang="it"/>
              <a:t>808176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Carlo </a:t>
            </a:r>
            <a:r>
              <a:rPr lang="it"/>
              <a:t>Radice 		</a:t>
            </a:r>
            <a:r>
              <a:rPr lang="it"/>
              <a:t>807159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875" y="473150"/>
            <a:ext cx="2641198" cy="264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Modello e tuning parametri</a:t>
            </a:r>
            <a:endParaRPr/>
          </a:p>
        </p:txBody>
      </p:sp>
      <p:sp>
        <p:nvSpPr>
          <p:cNvPr id="360" name="Google Shape;360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61" name="Google Shape;361;p22"/>
          <p:cNvSpPr txBox="1"/>
          <p:nvPr>
            <p:ph idx="1" type="body"/>
          </p:nvPr>
        </p:nvSpPr>
        <p:spPr>
          <a:xfrm>
            <a:off x="1138312" y="1506674"/>
            <a:ext cx="7030500" cy="31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Approccio iniziale </a:t>
            </a:r>
            <a:r>
              <a:rPr lang="it"/>
              <a:t>naïve: ricerca e prova di </a:t>
            </a:r>
            <a:r>
              <a:rPr b="1" lang="it"/>
              <a:t>diversi</a:t>
            </a:r>
            <a:r>
              <a:rPr lang="it"/>
              <a:t> </a:t>
            </a:r>
            <a:r>
              <a:rPr b="1" lang="it"/>
              <a:t>modelli</a:t>
            </a:r>
            <a:r>
              <a:rPr lang="it"/>
              <a:t> con diversa scelta dei parametri, per </a:t>
            </a:r>
            <a:r>
              <a:rPr b="1" lang="it"/>
              <a:t>migliorare</a:t>
            </a:r>
            <a:r>
              <a:rPr lang="it"/>
              <a:t> </a:t>
            </a:r>
            <a:r>
              <a:rPr b="1" lang="it"/>
              <a:t>l'architettura</a:t>
            </a:r>
            <a:r>
              <a:rPr lang="it"/>
              <a:t> della rete.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/>
              <a:t>Utilizzo di tools di </a:t>
            </a:r>
            <a:r>
              <a:rPr b="1" lang="it"/>
              <a:t>tuning</a:t>
            </a:r>
            <a:r>
              <a:rPr lang="it"/>
              <a:t> dei </a:t>
            </a:r>
            <a:r>
              <a:rPr b="1" lang="it"/>
              <a:t>parametri</a:t>
            </a:r>
            <a:r>
              <a:rPr lang="it"/>
              <a:t>: </a:t>
            </a:r>
            <a:r>
              <a:rPr b="1" lang="it"/>
              <a:t>Hyperas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wrapper di Hyperopt che </a:t>
            </a:r>
            <a:r>
              <a:rPr b="1" lang="it"/>
              <a:t>ottimizza</a:t>
            </a:r>
            <a:r>
              <a:rPr lang="it"/>
              <a:t> in base </a:t>
            </a:r>
            <a:br>
              <a:rPr lang="it"/>
            </a:br>
            <a:r>
              <a:rPr lang="it"/>
              <a:t>alla </a:t>
            </a:r>
            <a:r>
              <a:rPr b="1" lang="it"/>
              <a:t>funzione</a:t>
            </a:r>
            <a:r>
              <a:rPr lang="it"/>
              <a:t> di </a:t>
            </a:r>
            <a:r>
              <a:rPr b="1" lang="it"/>
              <a:t>loss;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it"/>
              <a:t>tuning dei parametri</a:t>
            </a:r>
            <a:r>
              <a:rPr lang="it"/>
              <a:t>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t" sz="1300"/>
              <a:t>numero di neuroni per ogni layer;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t" sz="1300"/>
              <a:t>batch size;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t" sz="1300"/>
              <a:t>numero di epoche;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t" sz="1300"/>
              <a:t>funzione di ottimizzazione.</a:t>
            </a:r>
            <a:endParaRPr sz="1300"/>
          </a:p>
        </p:txBody>
      </p:sp>
      <p:pic>
        <p:nvPicPr>
          <p:cNvPr id="362" name="Google Shape;362;p22"/>
          <p:cNvPicPr preferRelativeResize="0"/>
          <p:nvPr/>
        </p:nvPicPr>
        <p:blipFill rotWithShape="1">
          <a:blip r:embed="rId4">
            <a:alphaModFix/>
          </a:blip>
          <a:srcRect b="0" l="7112" r="22400" t="5132"/>
          <a:stretch/>
        </p:blipFill>
        <p:spPr>
          <a:xfrm>
            <a:off x="5631425" y="2624250"/>
            <a:ext cx="2895824" cy="20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Neural network</a:t>
            </a:r>
            <a:endParaRPr/>
          </a:p>
        </p:txBody>
      </p:sp>
      <p:sp>
        <p:nvSpPr>
          <p:cNvPr id="368" name="Google Shape;368;p23"/>
          <p:cNvSpPr txBox="1"/>
          <p:nvPr>
            <p:ph idx="1" type="body"/>
          </p:nvPr>
        </p:nvSpPr>
        <p:spPr>
          <a:xfrm>
            <a:off x="916150" y="1685250"/>
            <a:ext cx="3821700" cy="28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rete migliore ottenuta utilizzando </a:t>
            </a:r>
            <a:r>
              <a:rPr b="1" lang="it"/>
              <a:t>Hyperas</a:t>
            </a:r>
            <a:r>
              <a:rPr lang="it"/>
              <a:t> è composta da: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 </a:t>
            </a:r>
            <a:r>
              <a:rPr b="1" lang="it"/>
              <a:t>4  layer  densi </a:t>
            </a:r>
            <a:r>
              <a:rPr lang="it"/>
              <a:t> contenenti rispettivamente 128,  32,  64,  e  1  neuroni, con funzione di attivazione </a:t>
            </a:r>
            <a:r>
              <a:rPr b="1" lang="it"/>
              <a:t>relu</a:t>
            </a:r>
            <a:r>
              <a:rPr lang="it"/>
              <a:t>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9121 parametri allenabili.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L’ottimizzatore migliore si è rivelato essere </a:t>
            </a:r>
            <a:r>
              <a:rPr b="1" lang="it"/>
              <a:t>adam.</a:t>
            </a:r>
            <a:br>
              <a:rPr b="1" lang="it"/>
            </a:br>
            <a:r>
              <a:rPr lang="it"/>
              <a:t>Funzione di loss: </a:t>
            </a:r>
            <a:r>
              <a:rPr b="1" lang="it"/>
              <a:t>Mean Squared Error</a:t>
            </a:r>
            <a:endParaRPr b="1"/>
          </a:p>
        </p:txBody>
      </p:sp>
      <p:sp>
        <p:nvSpPr>
          <p:cNvPr id="369" name="Google Shape;369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70" name="Google Shape;3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112" y="1801587"/>
            <a:ext cx="3821700" cy="256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Metrica di valutazione</a:t>
            </a:r>
            <a:endParaRPr/>
          </a:p>
        </p:txBody>
      </p:sp>
      <p:sp>
        <p:nvSpPr>
          <p:cNvPr id="376" name="Google Shape;376;p24"/>
          <p:cNvSpPr txBox="1"/>
          <p:nvPr>
            <p:ph idx="1" type="body"/>
          </p:nvPr>
        </p:nvSpPr>
        <p:spPr>
          <a:xfrm>
            <a:off x="1466100" y="1966225"/>
            <a:ext cx="6705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La metrica di riferimento utilizzata per la </a:t>
            </a:r>
            <a:r>
              <a:rPr b="1" lang="it"/>
              <a:t>valutazione</a:t>
            </a:r>
            <a:r>
              <a:rPr lang="it"/>
              <a:t> dei </a:t>
            </a:r>
            <a:r>
              <a:rPr b="1" lang="it"/>
              <a:t>risultati</a:t>
            </a:r>
            <a:r>
              <a:rPr lang="it"/>
              <a:t> ottenuti dal modello è la stessa usata per la competizione su Kaggle, ovvero la </a:t>
            </a:r>
            <a:r>
              <a:rPr b="1" lang="it"/>
              <a:t>RMSLE</a:t>
            </a:r>
            <a:r>
              <a:rPr lang="it"/>
              <a:t> (Root Mean Squared Logarithmic Error)</a:t>
            </a:r>
            <a:endParaRPr/>
          </a:p>
        </p:txBody>
      </p:sp>
      <p:sp>
        <p:nvSpPr>
          <p:cNvPr id="377" name="Google Shape;37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78" name="Google Shape;3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991" y="3317427"/>
            <a:ext cx="3528034" cy="8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Risultati</a:t>
            </a:r>
            <a:endParaRPr/>
          </a:p>
        </p:txBody>
      </p:sp>
      <p:sp>
        <p:nvSpPr>
          <p:cNvPr id="384" name="Google Shape;384;p25"/>
          <p:cNvSpPr txBox="1"/>
          <p:nvPr>
            <p:ph idx="1" type="body"/>
          </p:nvPr>
        </p:nvSpPr>
        <p:spPr>
          <a:xfrm>
            <a:off x="1075200" y="1837650"/>
            <a:ext cx="4159800" cy="27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 performance ottenute dalla rete secondo la metrica </a:t>
            </a:r>
            <a:r>
              <a:rPr b="1" lang="it"/>
              <a:t>RMSLE</a:t>
            </a:r>
            <a:r>
              <a:rPr lang="it"/>
              <a:t> sono: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i="1" lang="it"/>
              <a:t>0.3430</a:t>
            </a:r>
            <a:r>
              <a:rPr lang="it"/>
              <a:t> sul dataset di validazione;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it"/>
              <a:t>0.43055</a:t>
            </a:r>
            <a:r>
              <a:rPr lang="it"/>
              <a:t> sul dataset di test.</a:t>
            </a:r>
            <a:endParaRPr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t" sz="1300"/>
              <a:t>calcolato sottoponendo i risultati su Kaggle;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t" sz="1300"/>
              <a:t>il risultato si colloca nella prima metà della classifica della competizione.</a:t>
            </a:r>
            <a:endParaRPr sz="1300"/>
          </a:p>
        </p:txBody>
      </p:sp>
      <p:sp>
        <p:nvSpPr>
          <p:cNvPr id="385" name="Google Shape;385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86" name="Google Shape;3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414" y="1788928"/>
            <a:ext cx="3088648" cy="28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</a:t>
            </a:r>
            <a:endParaRPr/>
          </a:p>
        </p:txBody>
      </p:sp>
      <p:sp>
        <p:nvSpPr>
          <p:cNvPr id="392" name="Google Shape;392;p26"/>
          <p:cNvSpPr txBox="1"/>
          <p:nvPr>
            <p:ph idx="1" type="body"/>
          </p:nvPr>
        </p:nvSpPr>
        <p:spPr>
          <a:xfrm>
            <a:off x="8466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L’impiego delle reti neurali ha permesso di</a:t>
            </a:r>
            <a:br>
              <a:rPr lang="it"/>
            </a:br>
            <a:r>
              <a:rPr lang="it"/>
              <a:t>completare il task di previsione garantendo </a:t>
            </a:r>
            <a:br>
              <a:rPr lang="it"/>
            </a:br>
            <a:r>
              <a:rPr lang="it"/>
              <a:t>una buona affidabilità dei risultati.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L'obiettivo</a:t>
            </a:r>
            <a:r>
              <a:rPr lang="it"/>
              <a:t> prefissato è stato raggiunto, può essere utilizzato come parte integrante per migliorare il servizio offerto dalle compagnie di taxi e da quelle NCC nella città di New York.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94" name="Google Shape;394;p26"/>
          <p:cNvPicPr preferRelativeResize="0"/>
          <p:nvPr/>
        </p:nvPicPr>
        <p:blipFill rotWithShape="1">
          <a:blip r:embed="rId3">
            <a:alphaModFix/>
          </a:blip>
          <a:srcRect b="9157" l="8280" r="4458" t="6361"/>
          <a:stretch/>
        </p:blipFill>
        <p:spPr>
          <a:xfrm>
            <a:off x="5373775" y="691775"/>
            <a:ext cx="2503324" cy="240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/>
          <p:nvPr>
            <p:ph type="title"/>
          </p:nvPr>
        </p:nvSpPr>
        <p:spPr>
          <a:xfrm>
            <a:off x="1388625" y="12299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Grazie per l’attenzione</a:t>
            </a:r>
            <a:endParaRPr/>
          </a:p>
        </p:txBody>
      </p:sp>
      <p:sp>
        <p:nvSpPr>
          <p:cNvPr id="400" name="Google Shape;400;p27"/>
          <p:cNvSpPr txBox="1"/>
          <p:nvPr>
            <p:ph idx="1" type="body"/>
          </p:nvPr>
        </p:nvSpPr>
        <p:spPr>
          <a:xfrm>
            <a:off x="1388625" y="3093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Feature utilizzate</a:t>
            </a:r>
            <a:endParaRPr/>
          </a:p>
        </p:txBody>
      </p:sp>
      <p:sp>
        <p:nvSpPr>
          <p:cNvPr id="407" name="Google Shape;407;p28"/>
          <p:cNvSpPr txBox="1"/>
          <p:nvPr>
            <p:ph idx="1" type="body"/>
          </p:nvPr>
        </p:nvSpPr>
        <p:spPr>
          <a:xfrm>
            <a:off x="1303800" y="1990050"/>
            <a:ext cx="3507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total_distance,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total_travel_time,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number_of_steps,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maximum_temperature,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minimum_temperature,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average_temperature,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precipitation,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snow_fall,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snow_depth,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vendor_id, </a:t>
            </a:r>
            <a:endParaRPr/>
          </a:p>
        </p:txBody>
      </p:sp>
      <p:sp>
        <p:nvSpPr>
          <p:cNvPr id="408" name="Google Shape;408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09" name="Google Shape;409;p28"/>
          <p:cNvSpPr txBox="1"/>
          <p:nvPr>
            <p:ph idx="1" type="body"/>
          </p:nvPr>
        </p:nvSpPr>
        <p:spPr>
          <a:xfrm>
            <a:off x="4572000" y="1990050"/>
            <a:ext cx="3507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passenger_count,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store_and_fwd_flag,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pickup_cluster,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dropoff_cluster,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JFK_start,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JFK_end,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guardia_start,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guardia_end,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pickup_hour,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pickup_minute,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pickup_day_week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 rotWithShape="1">
          <a:blip r:embed="rId4">
            <a:alphaModFix/>
          </a:blip>
          <a:srcRect b="0" l="12073" r="11852" t="0"/>
          <a:stretch/>
        </p:blipFill>
        <p:spPr>
          <a:xfrm>
            <a:off x="5156600" y="1210550"/>
            <a:ext cx="2099400" cy="19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Introduzione</a:t>
            </a:r>
            <a:endParaRPr/>
          </a:p>
        </p:txBody>
      </p:sp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916150" y="1602275"/>
            <a:ext cx="38739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>
                <a:solidFill>
                  <a:srgbClr val="FF0000"/>
                </a:solidFill>
              </a:rPr>
              <a:t>Problema</a:t>
            </a:r>
            <a:r>
              <a:rPr lang="it"/>
              <a:t>: effettuare una stima della durata di una corsa di taxi da un punto A ad un punto B. La previsione viene effettuata prima della corsa, eventualmente anche giorni prima.</a:t>
            </a:r>
            <a:endParaRPr/>
          </a:p>
        </p:txBody>
      </p:sp>
      <p:sp>
        <p:nvSpPr>
          <p:cNvPr id="287" name="Google Shape;287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400" y="245063"/>
            <a:ext cx="1699225" cy="16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"/>
          <p:cNvSpPr txBox="1"/>
          <p:nvPr>
            <p:ph idx="2" type="body"/>
          </p:nvPr>
        </p:nvSpPr>
        <p:spPr>
          <a:xfrm>
            <a:off x="4141650" y="3563650"/>
            <a:ext cx="38118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>
                <a:solidFill>
                  <a:srgbClr val="6AA84F"/>
                </a:solidFill>
              </a:rPr>
              <a:t>Soluzione</a:t>
            </a:r>
            <a:r>
              <a:rPr lang="it"/>
              <a:t>: utilizzo di reti neurali con datasets di grandi dimensioni per ottenere un modello di regressione predittivo che soddisfi il task.</a:t>
            </a:r>
            <a:endParaRPr/>
          </a:p>
        </p:txBody>
      </p:sp>
      <p:pic>
        <p:nvPicPr>
          <p:cNvPr id="290" name="Google Shape;290;p14"/>
          <p:cNvPicPr preferRelativeResize="0"/>
          <p:nvPr/>
        </p:nvPicPr>
        <p:blipFill rotWithShape="1">
          <a:blip r:embed="rId6">
            <a:alphaModFix/>
          </a:blip>
          <a:srcRect b="0" l="0" r="0" t="24795"/>
          <a:stretch/>
        </p:blipFill>
        <p:spPr>
          <a:xfrm>
            <a:off x="1769175" y="2958450"/>
            <a:ext cx="1826526" cy="183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</a:t>
            </a:r>
            <a:endParaRPr/>
          </a:p>
        </p:txBody>
      </p:sp>
      <p:sp>
        <p:nvSpPr>
          <p:cNvPr id="296" name="Google Shape;296;p15"/>
          <p:cNvSpPr txBox="1"/>
          <p:nvPr>
            <p:ph idx="1" type="body"/>
          </p:nvPr>
        </p:nvSpPr>
        <p:spPr>
          <a:xfrm>
            <a:off x="1303800" y="1685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Il dataset utilizzato contiene i dati delle </a:t>
            </a:r>
            <a:r>
              <a:rPr b="1" lang="it"/>
              <a:t>corse</a:t>
            </a:r>
            <a:r>
              <a:rPr lang="it"/>
              <a:t> dei </a:t>
            </a:r>
            <a:r>
              <a:rPr b="1" lang="it"/>
              <a:t>tassisti</a:t>
            </a:r>
            <a:r>
              <a:rPr lang="it"/>
              <a:t> della città di </a:t>
            </a:r>
            <a:r>
              <a:rPr b="1" lang="it"/>
              <a:t>New</a:t>
            </a:r>
            <a:r>
              <a:rPr lang="it"/>
              <a:t> </a:t>
            </a:r>
            <a:r>
              <a:rPr b="1" lang="it"/>
              <a:t>York</a:t>
            </a:r>
            <a:r>
              <a:rPr lang="it"/>
              <a:t> del 2016, per un totale di </a:t>
            </a:r>
            <a:r>
              <a:rPr b="1" lang="it"/>
              <a:t>1.458.644 tuple</a:t>
            </a:r>
            <a:r>
              <a:rPr lang="it"/>
              <a:t> definite da </a:t>
            </a:r>
            <a:r>
              <a:rPr b="1" lang="it"/>
              <a:t>11 attributi</a:t>
            </a:r>
            <a:r>
              <a:rPr lang="it"/>
              <a:t>.</a:t>
            </a:r>
            <a:endParaRPr/>
          </a:p>
        </p:txBody>
      </p:sp>
      <p:sp>
        <p:nvSpPr>
          <p:cNvPr id="297" name="Google Shape;297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98" name="Google Shape;2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375" y="2514650"/>
            <a:ext cx="3658725" cy="22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75" y="2946550"/>
            <a:ext cx="4705549" cy="14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Aggiunta nuove feature: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Partenza/Arrivo da un aeroporto</a:t>
            </a:r>
            <a:endParaRPr/>
          </a:p>
        </p:txBody>
      </p:sp>
      <p:sp>
        <p:nvSpPr>
          <p:cNvPr id="305" name="Google Shape;305;p16"/>
          <p:cNvSpPr txBox="1"/>
          <p:nvPr>
            <p:ph idx="1" type="body"/>
          </p:nvPr>
        </p:nvSpPr>
        <p:spPr>
          <a:xfrm>
            <a:off x="596000" y="1863826"/>
            <a:ext cx="4204500" cy="29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dataset evidenzia un alto numero di spostamenti </a:t>
            </a:r>
            <a:r>
              <a:rPr b="1" lang="it"/>
              <a:t>da e verso gli aeroporti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Sono state introdotte nuove feature per rappresentare questa informazione: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coppia di </a:t>
            </a:r>
            <a:r>
              <a:rPr b="1" lang="it"/>
              <a:t>attributi</a:t>
            </a:r>
            <a:r>
              <a:rPr lang="it"/>
              <a:t> </a:t>
            </a:r>
            <a:r>
              <a:rPr b="1" lang="it"/>
              <a:t>booleani</a:t>
            </a:r>
            <a:r>
              <a:rPr lang="it"/>
              <a:t> che rappresenta la partenza o arrivo dall’aeroporto </a:t>
            </a:r>
            <a:r>
              <a:rPr b="1" lang="it"/>
              <a:t>JKF</a:t>
            </a:r>
            <a:r>
              <a:rPr lang="it"/>
              <a:t>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coppia di </a:t>
            </a:r>
            <a:r>
              <a:rPr b="1" lang="it"/>
              <a:t>attributi</a:t>
            </a:r>
            <a:r>
              <a:rPr lang="it"/>
              <a:t> </a:t>
            </a:r>
            <a:r>
              <a:rPr b="1" lang="it"/>
              <a:t>booleani</a:t>
            </a:r>
            <a:r>
              <a:rPr lang="it"/>
              <a:t> che rappresenta la partenza o arrivo dall’aeroporto </a:t>
            </a:r>
            <a:r>
              <a:rPr b="1" lang="it"/>
              <a:t>La Guardia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07" name="Google Shape;3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950" y="1997899"/>
            <a:ext cx="3430501" cy="244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Aggiunta nuove feature: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Cluster</a:t>
            </a:r>
            <a:endParaRPr/>
          </a:p>
        </p:txBody>
      </p:sp>
      <p:sp>
        <p:nvSpPr>
          <p:cNvPr id="313" name="Google Shape;313;p17"/>
          <p:cNvSpPr txBox="1"/>
          <p:nvPr>
            <p:ph idx="1" type="body"/>
          </p:nvPr>
        </p:nvSpPr>
        <p:spPr>
          <a:xfrm>
            <a:off x="1151400" y="18376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Clusterizzazione dei punti presenti nel dataset: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creazione di </a:t>
            </a:r>
            <a:r>
              <a:rPr b="1" lang="it"/>
              <a:t>50 cluster</a:t>
            </a:r>
            <a:r>
              <a:rPr lang="it"/>
              <a:t> sui punti sia di partenza che di arrivo;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assegnare ed </a:t>
            </a:r>
            <a:r>
              <a:rPr b="1" lang="it"/>
              <a:t>etichettare</a:t>
            </a:r>
            <a:r>
              <a:rPr lang="it"/>
              <a:t> un punto con una </a:t>
            </a:r>
            <a:r>
              <a:rPr b="1" lang="it"/>
              <a:t>zona</a:t>
            </a:r>
            <a:r>
              <a:rPr lang="it"/>
              <a:t> di </a:t>
            </a:r>
            <a:r>
              <a:rPr b="1" lang="it"/>
              <a:t>riferimento</a:t>
            </a:r>
            <a:r>
              <a:rPr lang="it"/>
              <a:t>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permette di non lavorare in termini di coordinate precise ma di </a:t>
            </a:r>
            <a:r>
              <a:rPr b="1" lang="it"/>
              <a:t>generalizzare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15" name="Google Shape;315;p17"/>
          <p:cNvPicPr preferRelativeResize="0"/>
          <p:nvPr/>
        </p:nvPicPr>
        <p:blipFill rotWithShape="1">
          <a:blip r:embed="rId3">
            <a:alphaModFix/>
          </a:blip>
          <a:srcRect b="7322" l="5057" r="8046" t="8117"/>
          <a:stretch/>
        </p:blipFill>
        <p:spPr>
          <a:xfrm>
            <a:off x="4790125" y="1369062"/>
            <a:ext cx="4051351" cy="34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Join dei datasets</a:t>
            </a:r>
            <a:endParaRPr/>
          </a:p>
        </p:txBody>
      </p:sp>
      <p:pic>
        <p:nvPicPr>
          <p:cNvPr id="321" name="Google Shape;3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462" y="3007950"/>
            <a:ext cx="2363776" cy="15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075" y="1131328"/>
            <a:ext cx="1930226" cy="148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925" y="3007950"/>
            <a:ext cx="1745226" cy="1745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cxnSp>
        <p:nvCxnSpPr>
          <p:cNvPr id="325" name="Google Shape;325;p18"/>
          <p:cNvCxnSpPr/>
          <p:nvPr/>
        </p:nvCxnSpPr>
        <p:spPr>
          <a:xfrm flipH="1">
            <a:off x="3795650" y="2316550"/>
            <a:ext cx="2355600" cy="111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26" name="Google Shape;326;p18"/>
          <p:cNvCxnSpPr/>
          <p:nvPr/>
        </p:nvCxnSpPr>
        <p:spPr>
          <a:xfrm rot="10800000">
            <a:off x="3795425" y="3801125"/>
            <a:ext cx="2172600" cy="2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27" name="Google Shape;327;p18"/>
          <p:cNvSpPr txBox="1"/>
          <p:nvPr>
            <p:ph idx="1" type="body"/>
          </p:nvPr>
        </p:nvSpPr>
        <p:spPr>
          <a:xfrm>
            <a:off x="748325" y="1532850"/>
            <a:ext cx="48594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Integrazione con 2 dataset: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contenente le </a:t>
            </a:r>
            <a:r>
              <a:rPr b="1" lang="it"/>
              <a:t>rilevazioni meteorologiche;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contenente i </a:t>
            </a:r>
            <a:r>
              <a:rPr b="1" lang="it"/>
              <a:t>percorsi</a:t>
            </a:r>
            <a:r>
              <a:rPr lang="it"/>
              <a:t> delle corse ottenute da </a:t>
            </a:r>
            <a:r>
              <a:rPr b="1" lang="it"/>
              <a:t>OSM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Confronto precipitazioni atmosferiche</a:t>
            </a:r>
            <a:endParaRPr/>
          </a:p>
        </p:txBody>
      </p:sp>
      <p:sp>
        <p:nvSpPr>
          <p:cNvPr id="333" name="Google Shape;333;p19"/>
          <p:cNvSpPr txBox="1"/>
          <p:nvPr>
            <p:ph idx="1" type="body"/>
          </p:nvPr>
        </p:nvSpPr>
        <p:spPr>
          <a:xfrm>
            <a:off x="770400" y="1737601"/>
            <a:ext cx="2959500" cy="28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L’integrazione dei diversi dataset ha portato ad </a:t>
            </a:r>
            <a:r>
              <a:rPr b="1" lang="it"/>
              <a:t>individuare</a:t>
            </a:r>
            <a:r>
              <a:rPr lang="it"/>
              <a:t> e </a:t>
            </a:r>
            <a:r>
              <a:rPr b="1" lang="it"/>
              <a:t>spiegare</a:t>
            </a:r>
            <a:r>
              <a:rPr lang="it"/>
              <a:t> dei </a:t>
            </a:r>
            <a:r>
              <a:rPr b="1" lang="it"/>
              <a:t>fenomeni</a:t>
            </a:r>
            <a:r>
              <a:rPr lang="it"/>
              <a:t> presenti nei dati.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L’esempio riportato evidenzia come una grossa nevicata ha </a:t>
            </a:r>
            <a:r>
              <a:rPr lang="it"/>
              <a:t>bloccato</a:t>
            </a:r>
            <a:r>
              <a:rPr lang="it"/>
              <a:t> la metropoli e come gli spostamenti siano ridotti nel corrispettivo periodo.</a:t>
            </a:r>
            <a:endParaRPr/>
          </a:p>
        </p:txBody>
      </p:sp>
      <p:sp>
        <p:nvSpPr>
          <p:cNvPr id="334" name="Google Shape;33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35" name="Google Shape;3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805" y="3231725"/>
            <a:ext cx="4788646" cy="15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888" y="1518463"/>
            <a:ext cx="4716474" cy="15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Ricerca e rimozione delle coordinate outlier</a:t>
            </a:r>
            <a:endParaRPr/>
          </a:p>
        </p:txBody>
      </p:sp>
      <p:sp>
        <p:nvSpPr>
          <p:cNvPr id="342" name="Google Shape;342;p20"/>
          <p:cNvSpPr txBox="1"/>
          <p:nvPr>
            <p:ph idx="1" type="body"/>
          </p:nvPr>
        </p:nvSpPr>
        <p:spPr>
          <a:xfrm>
            <a:off x="1060100" y="1685250"/>
            <a:ext cx="3674400" cy="31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Sono stati </a:t>
            </a:r>
            <a:r>
              <a:rPr b="1" lang="it"/>
              <a:t>rimosse</a:t>
            </a:r>
            <a:r>
              <a:rPr lang="it"/>
              <a:t> le </a:t>
            </a:r>
            <a:r>
              <a:rPr b="1" lang="it"/>
              <a:t>coordinate</a:t>
            </a:r>
            <a:r>
              <a:rPr lang="it"/>
              <a:t> considerate </a:t>
            </a:r>
            <a:r>
              <a:rPr b="1" lang="it"/>
              <a:t>outlier</a:t>
            </a:r>
            <a:r>
              <a:rPr lang="it"/>
              <a:t>, quelle: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maggiori della </a:t>
            </a:r>
            <a:r>
              <a:rPr b="1" lang="it"/>
              <a:t>media</a:t>
            </a:r>
            <a:r>
              <a:rPr lang="it"/>
              <a:t> delle coordinate (lat/long) </a:t>
            </a:r>
            <a:r>
              <a:rPr b="1" lang="it"/>
              <a:t>sommata</a:t>
            </a:r>
            <a:r>
              <a:rPr lang="it"/>
              <a:t> a </a:t>
            </a:r>
            <a:r>
              <a:rPr b="1" lang="it"/>
              <a:t>cinque</a:t>
            </a:r>
            <a:r>
              <a:rPr lang="it"/>
              <a:t> volte la </a:t>
            </a:r>
            <a:r>
              <a:rPr b="1" lang="it"/>
              <a:t>deviazione</a:t>
            </a:r>
            <a:r>
              <a:rPr lang="it"/>
              <a:t> </a:t>
            </a:r>
            <a:r>
              <a:rPr b="1" lang="it"/>
              <a:t>standard</a:t>
            </a:r>
            <a:r>
              <a:rPr lang="it"/>
              <a:t>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minori  della  </a:t>
            </a:r>
            <a:r>
              <a:rPr b="1" lang="it"/>
              <a:t>media</a:t>
            </a:r>
            <a:r>
              <a:rPr lang="it"/>
              <a:t>  delle  coordinate  (lat/long)  </a:t>
            </a:r>
            <a:r>
              <a:rPr b="1" lang="it"/>
              <a:t>meno</a:t>
            </a:r>
            <a:r>
              <a:rPr lang="it"/>
              <a:t>  </a:t>
            </a:r>
            <a:r>
              <a:rPr b="1" lang="it"/>
              <a:t>cinque</a:t>
            </a:r>
            <a:r>
              <a:rPr lang="it"/>
              <a:t>  volte  la </a:t>
            </a:r>
            <a:r>
              <a:rPr b="1" lang="it"/>
              <a:t>deviazione</a:t>
            </a:r>
            <a:r>
              <a:rPr lang="it"/>
              <a:t> </a:t>
            </a:r>
            <a:r>
              <a:rPr b="1" lang="it"/>
              <a:t>standard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I record che soddisfano queste condizioni sono 1035 e sono stati eliminati dal dataset.</a:t>
            </a:r>
            <a:endParaRPr/>
          </a:p>
        </p:txBody>
      </p:sp>
      <p:sp>
        <p:nvSpPr>
          <p:cNvPr id="343" name="Google Shape;343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44" name="Google Shape;3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26" y="3221144"/>
            <a:ext cx="3839051" cy="15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325" y="1373961"/>
            <a:ext cx="3839051" cy="1592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"/>
          <p:cNvSpPr txBox="1"/>
          <p:nvPr>
            <p:ph type="title"/>
          </p:nvPr>
        </p:nvSpPr>
        <p:spPr>
          <a:xfrm>
            <a:off x="1303800" y="663268"/>
            <a:ext cx="7030500" cy="8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Ricerca e rimozione delle corse outlier</a:t>
            </a:r>
            <a:endParaRPr/>
          </a:p>
        </p:txBody>
      </p:sp>
      <p:sp>
        <p:nvSpPr>
          <p:cNvPr id="351" name="Google Shape;351;p21"/>
          <p:cNvSpPr txBox="1"/>
          <p:nvPr>
            <p:ph idx="1" type="body"/>
          </p:nvPr>
        </p:nvSpPr>
        <p:spPr>
          <a:xfrm>
            <a:off x="1114800" y="1837650"/>
            <a:ext cx="3543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Sono stati rimosse le </a:t>
            </a:r>
            <a:r>
              <a:rPr b="1" lang="it"/>
              <a:t>corse</a:t>
            </a:r>
            <a:r>
              <a:rPr lang="it"/>
              <a:t> considerate </a:t>
            </a:r>
            <a:r>
              <a:rPr b="1" lang="it"/>
              <a:t>outlier</a:t>
            </a:r>
            <a:r>
              <a:rPr lang="it"/>
              <a:t>, quelle riguardanti: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i viaggi con </a:t>
            </a:r>
            <a:r>
              <a:rPr b="1" lang="it"/>
              <a:t>durata</a:t>
            </a:r>
            <a:r>
              <a:rPr lang="it"/>
              <a:t> </a:t>
            </a:r>
            <a:r>
              <a:rPr b="1" lang="it"/>
              <a:t>superiore</a:t>
            </a:r>
            <a:r>
              <a:rPr lang="it"/>
              <a:t> alle </a:t>
            </a:r>
            <a:r>
              <a:rPr b="1" lang="it"/>
              <a:t>5 ore</a:t>
            </a:r>
            <a:r>
              <a:rPr lang="it"/>
              <a:t> (18.000 secondi);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i viaggi con </a:t>
            </a:r>
            <a:r>
              <a:rPr b="1" lang="it"/>
              <a:t>durata</a:t>
            </a:r>
            <a:r>
              <a:rPr lang="it"/>
              <a:t> </a:t>
            </a:r>
            <a:r>
              <a:rPr b="1" lang="it"/>
              <a:t>inferiore</a:t>
            </a:r>
            <a:r>
              <a:rPr lang="it"/>
              <a:t> ai </a:t>
            </a:r>
            <a:r>
              <a:rPr b="1" lang="it"/>
              <a:t>30</a:t>
            </a:r>
            <a:r>
              <a:rPr lang="it"/>
              <a:t> </a:t>
            </a:r>
            <a:r>
              <a:rPr b="1" lang="it"/>
              <a:t>secondi</a:t>
            </a:r>
            <a:r>
              <a:rPr lang="it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I record eliminati che non rispettano queste condizioni sono rispettivamente 2068 e 4800. </a:t>
            </a:r>
            <a:endParaRPr/>
          </a:p>
        </p:txBody>
      </p:sp>
      <p:sp>
        <p:nvSpPr>
          <p:cNvPr id="352" name="Google Shape;352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53" name="Google Shape;353;p21"/>
          <p:cNvPicPr preferRelativeResize="0"/>
          <p:nvPr/>
        </p:nvPicPr>
        <p:blipFill rotWithShape="1">
          <a:blip r:embed="rId3">
            <a:alphaModFix/>
          </a:blip>
          <a:srcRect b="6896" l="6807" r="8832" t="6896"/>
          <a:stretch/>
        </p:blipFill>
        <p:spPr>
          <a:xfrm>
            <a:off x="5373799" y="1402959"/>
            <a:ext cx="2452050" cy="177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1"/>
          <p:cNvPicPr preferRelativeResize="0"/>
          <p:nvPr/>
        </p:nvPicPr>
        <p:blipFill rotWithShape="1">
          <a:blip r:embed="rId4">
            <a:alphaModFix/>
          </a:blip>
          <a:srcRect b="6127" l="4337" r="7135" t="6953"/>
          <a:stretch/>
        </p:blipFill>
        <p:spPr>
          <a:xfrm>
            <a:off x="5345675" y="3201893"/>
            <a:ext cx="2508298" cy="17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